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4" r:id="rId3"/>
    <p:sldId id="282" r:id="rId4"/>
    <p:sldId id="281" r:id="rId5"/>
    <p:sldId id="260" r:id="rId6"/>
    <p:sldId id="283" r:id="rId7"/>
    <p:sldId id="272" r:id="rId8"/>
    <p:sldId id="295" r:id="rId9"/>
    <p:sldId id="285" r:id="rId10"/>
    <p:sldId id="261" r:id="rId11"/>
    <p:sldId id="269" r:id="rId12"/>
    <p:sldId id="289" r:id="rId13"/>
    <p:sldId id="296" r:id="rId14"/>
    <p:sldId id="259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3399"/>
    <a:srgbClr val="B0EFFB"/>
    <a:srgbClr val="81E6FA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Gioi thiêu bai moi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5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Ghép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 </a:t>
            </a:r>
            <a:r>
              <a:rPr lang="vi-VN" dirty="0" err="1"/>
              <a:t>bé</a:t>
            </a:r>
            <a:r>
              <a:rPr lang="vi-VN" dirty="0"/>
              <a:t> – </a:t>
            </a:r>
            <a:r>
              <a:rPr lang="vi-VN" dirty="0" err="1"/>
              <a:t>bế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0B7F0E4-0CE5-48C8-AFC6-4A03035E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11834"/>
              </p:ext>
            </p:extLst>
          </p:nvPr>
        </p:nvGraphicFramePr>
        <p:xfrm>
          <a:off x="4189429" y="676303"/>
          <a:ext cx="4516224" cy="457200"/>
        </p:xfrm>
        <a:graphic>
          <a:graphicData uri="http://schemas.openxmlformats.org/drawingml/2006/table">
            <a:tbl>
              <a:tblPr/>
              <a:tblGrid>
                <a:gridCol w="4516224">
                  <a:extLst>
                    <a:ext uri="{9D8B030D-6E8A-4147-A177-3AD203B41FA5}">
                      <a16:colId xmlns="" xmlns:a16="http://schemas.microsoft.com/office/drawing/2014/main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QUAÄN 4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83747"/>
              </p:ext>
            </p:extLst>
          </p:nvPr>
        </p:nvGraphicFramePr>
        <p:xfrm>
          <a:off x="2893244" y="1133503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=""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HOÏC NGUYEÃN VAÊN TROÃI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98624"/>
              </p:ext>
            </p:extLst>
          </p:nvPr>
        </p:nvGraphicFramePr>
        <p:xfrm>
          <a:off x="838200" y="2233872"/>
          <a:ext cx="10515600" cy="10058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baseline="0" dirty="0" err="1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OÂn</a:t>
                      </a:r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taäp</a:t>
                      </a:r>
                      <a:endParaRPr lang="en-US" sz="6000" b="1" dirty="0" smtClean="0">
                        <a:solidFill>
                          <a:srgbClr val="FF0000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="" xmlns:a16="http://schemas.microsoft.com/office/drawing/2014/main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1672586" y="0"/>
            <a:ext cx="5584874" cy="68580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CA5840DC-30F4-46D0-B7EA-71E2F561685A}"/>
              </a:ext>
            </a:extLst>
          </p:cNvPr>
          <p:cNvSpPr txBox="1"/>
          <p:nvPr/>
        </p:nvSpPr>
        <p:spPr>
          <a:xfrm>
            <a:off x="8281102" y="2075573"/>
            <a:ext cx="296828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latin typeface="HP001 4 hàng" panose="020B0603050302020204" pitchFamily="34" charset="0"/>
              </a:rPr>
              <a:t>bó</a:t>
            </a:r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cỏ</a:t>
            </a:r>
            <a:endParaRPr lang="vi-VN" sz="7200" b="1" dirty="0">
              <a:latin typeface="HP001 4 hàng" panose="020B06030503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smtClean="0">
                <a:latin typeface="HP001 4 hàng" panose="020B0603050302020204" pitchFamily="34" charset="0"/>
              </a:rPr>
              <a:t>5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44028-5523-4CB1-B49F-88ED3D8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80726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6A32830-9E4F-449B-99A0-29F6C687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1114314" cy="1325563"/>
          </a:xfrm>
        </p:spPr>
        <p:txBody>
          <a:bodyPr/>
          <a:lstStyle/>
          <a:p>
            <a:pPr algn="ctr"/>
            <a:r>
              <a:rPr lang="vi-VN" dirty="0">
                <a:latin typeface="VNI-Avo" pitchFamily="2" charset="0"/>
              </a:rPr>
              <a:t>Tìm nhöõng tieáng coù chöùa aâm </a:t>
            </a:r>
            <a:r>
              <a:rPr lang="en-US" dirty="0" smtClean="0">
                <a:latin typeface="VNI-Avo" pitchFamily="2" charset="0"/>
              </a:rPr>
              <a:t>a, b, c, o,</a:t>
            </a:r>
            <a:br>
              <a:rPr lang="en-US" dirty="0" smtClean="0">
                <a:latin typeface="VNI-Avo" pitchFamily="2" charset="0"/>
              </a:rPr>
            </a:br>
            <a:r>
              <a:rPr lang="en-US" dirty="0" smtClean="0">
                <a:latin typeface="VNI-Avo" pitchFamily="2" charset="0"/>
              </a:rPr>
              <a:t>   ø ,        ù ,      </a:t>
            </a:r>
            <a:endParaRPr lang="en-US" dirty="0">
              <a:latin typeface="VNI-Avo" pitchFamily="2" charset="0"/>
            </a:endParaRPr>
          </a:p>
        </p:txBody>
      </p:sp>
      <p:pic>
        <p:nvPicPr>
          <p:cNvPr id="4" name="Hình ảnh 3" descr="Ảnh có chứa vẽ&#10;&#10;Mô tả được tạo tự động">
            <a:extLst>
              <a:ext uri="{FF2B5EF4-FFF2-40B4-BE49-F238E27FC236}">
                <a16:creationId xmlns="" xmlns:a16="http://schemas.microsoft.com/office/drawing/2014/main" id="{5BF1321F-CF31-46B3-994D-986BD571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965887"/>
            <a:ext cx="4941871" cy="46529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65294" y="921247"/>
            <a:ext cx="207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û</a:t>
            </a:r>
            <a:endParaRPr lang="en-US" sz="4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DC077-D9AA-4143-B4DB-5FDA883C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Củng</a:t>
            </a:r>
            <a:r>
              <a:rPr lang="vi-VN" dirty="0"/>
              <a:t> </a:t>
            </a:r>
            <a:r>
              <a:rPr lang="vi-VN" dirty="0" err="1"/>
              <a:t>cố</a:t>
            </a:r>
            <a:endParaRPr lang="en-US" dirty="0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="" xmlns:a16="http://schemas.microsoft.com/office/drawing/2014/main" id="{6D6E70EB-8BB4-4EAC-972D-29AFB487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286" l="6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r="25097" b="7861"/>
          <a:stretch/>
        </p:blipFill>
        <p:spPr>
          <a:xfrm>
            <a:off x="7642063" y="0"/>
            <a:ext cx="454470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23" y="962428"/>
            <a:ext cx="1615580" cy="198137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2457" y="962428"/>
            <a:ext cx="1581912" cy="194767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32" y="1045872"/>
            <a:ext cx="1493649" cy="184115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38500" y="939352"/>
            <a:ext cx="1581912" cy="194767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90" y="897627"/>
            <a:ext cx="1609483" cy="198746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476075" y="897627"/>
            <a:ext cx="1581912" cy="194767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00" y="849817"/>
            <a:ext cx="1615580" cy="198746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089934" y="849817"/>
            <a:ext cx="1581912" cy="194767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00" y="810021"/>
            <a:ext cx="1615580" cy="198746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716334" y="810021"/>
            <a:ext cx="1581912" cy="198746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17" y="2889160"/>
            <a:ext cx="1664352" cy="198137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29337" y="2906010"/>
            <a:ext cx="1581912" cy="194767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5" y="2855615"/>
            <a:ext cx="1609483" cy="227379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738820" y="2873376"/>
            <a:ext cx="1581912" cy="202343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76" y="2843066"/>
            <a:ext cx="1615580" cy="198137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362610" y="2843066"/>
            <a:ext cx="1581912" cy="194767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22" y="2797489"/>
            <a:ext cx="1639966" cy="220694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17149" y="2797489"/>
            <a:ext cx="1581912" cy="194767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8" y="4870532"/>
            <a:ext cx="1938696" cy="19874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292755" y="4887382"/>
            <a:ext cx="1581912" cy="194767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34" y="4843366"/>
            <a:ext cx="1615580" cy="198746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946359" y="4853682"/>
            <a:ext cx="1581912" cy="194767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39" y="4856227"/>
            <a:ext cx="1615580" cy="1987468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4603638" y="4870532"/>
            <a:ext cx="1581912" cy="194767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02" y="4820178"/>
            <a:ext cx="1621677" cy="253691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229150" y="4843366"/>
            <a:ext cx="1581912" cy="198746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62" y="4774830"/>
            <a:ext cx="1639966" cy="1987468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7880732" y="4774830"/>
            <a:ext cx="1581912" cy="202652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61428" y="43836"/>
            <a:ext cx="28921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NI-Avo" pitchFamily="2" charset="0"/>
                <a:cs typeface="Times New Roman" panose="02020603050405020304" pitchFamily="18" charset="0"/>
              </a:rPr>
              <a:t>Truùc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NI-Avo" pitchFamily="2" charset="0"/>
                <a:cs typeface="Times New Roman" panose="02020603050405020304" pitchFamily="18" charset="0"/>
              </a:rPr>
              <a:t>xanh</a:t>
            </a: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25" grpId="0" animBg="1"/>
      <p:bldP spid="25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310170" y="3647720"/>
            <a:ext cx="2902146" cy="2169743"/>
            <a:chOff x="4756383" y="4674074"/>
            <a:chExt cx="2465075" cy="17801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6759" y="4674074"/>
              <a:ext cx="1054699" cy="17801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6383" y="5130410"/>
              <a:ext cx="1463167" cy="118882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9039917" y="3787029"/>
            <a:ext cx="2873999" cy="2207764"/>
            <a:chOff x="7300593" y="2998374"/>
            <a:chExt cx="2873999" cy="22077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0593" y="2998374"/>
              <a:ext cx="1804772" cy="189112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19893" y="3425952"/>
              <a:ext cx="1054699" cy="1780186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78032" y="3771303"/>
            <a:ext cx="2493068" cy="2184540"/>
            <a:chOff x="347061" y="3707181"/>
            <a:chExt cx="2493068" cy="21845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30717" y="3707181"/>
              <a:ext cx="1209412" cy="199999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7061" y="3788637"/>
              <a:ext cx="1873541" cy="210308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946803" y="800783"/>
            <a:ext cx="2458972" cy="1430089"/>
            <a:chOff x="808187" y="766022"/>
            <a:chExt cx="2458972" cy="14300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8187" y="766022"/>
              <a:ext cx="1938696" cy="135952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569569" y="1088115"/>
              <a:ext cx="6975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atin typeface="VNI-Avo" pitchFamily="2" charset="0"/>
                </a:rPr>
                <a:t>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17349" y="677556"/>
            <a:ext cx="2171072" cy="1676545"/>
            <a:chOff x="4273110" y="607512"/>
            <a:chExt cx="2171072" cy="16765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73110" y="607512"/>
              <a:ext cx="1341236" cy="167654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746592" y="1092201"/>
              <a:ext cx="6975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atin typeface="VNI-Avo" pitchFamily="2" charset="0"/>
                </a:rPr>
                <a:t>b</a:t>
              </a:r>
              <a:endParaRPr lang="en-US" sz="6600" b="1" dirty="0">
                <a:latin typeface="VNI-Avo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73041" y="486876"/>
            <a:ext cx="2579029" cy="1797181"/>
            <a:chOff x="7664703" y="328367"/>
            <a:chExt cx="2579029" cy="17971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64703" y="328367"/>
              <a:ext cx="2103876" cy="179718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546142" y="1017552"/>
              <a:ext cx="6975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atin typeface="VNI-Avo" pitchFamily="2" charset="0"/>
                </a:rPr>
                <a:t>c</a:t>
              </a:r>
              <a:endParaRPr lang="en-US" sz="6600" b="1" dirty="0">
                <a:latin typeface="VNI-Avo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01624" y="3787029"/>
            <a:ext cx="2157401" cy="2184540"/>
            <a:chOff x="3487448" y="3217207"/>
            <a:chExt cx="2157401" cy="21845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87448" y="3217207"/>
              <a:ext cx="1532335" cy="184215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947259" y="4293751"/>
              <a:ext cx="6975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atin typeface="VNI-Avo" pitchFamily="2" charset="0"/>
                </a:rPr>
                <a:t>o</a:t>
              </a:r>
              <a:endParaRPr lang="en-US" sz="6600" b="1" dirty="0"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9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24246" y="1541094"/>
            <a:ext cx="10547802" cy="3476892"/>
            <a:chOff x="888641" y="1606944"/>
            <a:chExt cx="10547802" cy="3476892"/>
          </a:xfrm>
        </p:grpSpPr>
        <p:sp>
          <p:nvSpPr>
            <p:cNvPr id="9" name="Rectangle 8"/>
            <p:cNvSpPr/>
            <p:nvPr/>
          </p:nvSpPr>
          <p:spPr>
            <a:xfrm>
              <a:off x="888641" y="2772279"/>
              <a:ext cx="3515934" cy="114622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79931" y="2714940"/>
              <a:ext cx="10560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00FF"/>
                  </a:solidFill>
                  <a:latin typeface="VNI-Avo" pitchFamily="2" charset="0"/>
                </a:rPr>
                <a:t>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8641" y="3937614"/>
              <a:ext cx="3515934" cy="114622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8641" y="1616501"/>
              <a:ext cx="3515934" cy="114622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0466" y="3908944"/>
              <a:ext cx="10560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0000FF"/>
                  </a:solidFill>
                  <a:latin typeface="VNI-Avo" pitchFamily="2" charset="0"/>
                </a:rPr>
                <a:t>c</a:t>
              </a:r>
              <a:endParaRPr lang="en-US" sz="6600" b="1" dirty="0">
                <a:solidFill>
                  <a:srgbClr val="0000FF"/>
                </a:solidFill>
                <a:latin typeface="VNI-Avo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17453" y="1616501"/>
              <a:ext cx="3515934" cy="11462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04575" y="2768957"/>
              <a:ext cx="3515934" cy="11462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04575" y="3918501"/>
              <a:ext cx="3515934" cy="11462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920509" y="1616501"/>
              <a:ext cx="3515934" cy="11462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920509" y="2762723"/>
              <a:ext cx="3515934" cy="11462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20509" y="3918501"/>
              <a:ext cx="3515934" cy="11462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56859" y="1606944"/>
              <a:ext cx="10560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  <a:latin typeface="VNI-Avo" pitchFamily="2" charset="0"/>
                </a:rPr>
                <a:t>a</a:t>
              </a:r>
              <a:endParaRPr lang="en-US" sz="66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201963" y="1606944"/>
              <a:ext cx="10560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  <a:latin typeface="VNI-Avo" pitchFamily="2" charset="0"/>
                </a:rPr>
                <a:t>o</a:t>
              </a:r>
              <a:endParaRPr lang="en-US" sz="66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99657" y="2717442"/>
            <a:ext cx="1596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VNI-Avo" pitchFamily="2" charset="0"/>
              </a:rPr>
              <a:t>ba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54234" y="2725542"/>
            <a:ext cx="1596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VNI-Avo" pitchFamily="2" charset="0"/>
              </a:rPr>
              <a:t>bo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40180" y="2685082"/>
            <a:ext cx="3515934" cy="11462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56114" y="2685450"/>
            <a:ext cx="3515934" cy="11462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67462" y="3818792"/>
            <a:ext cx="1596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VNI-Avo" pitchFamily="2" charset="0"/>
              </a:rPr>
              <a:t>ca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40180" y="3845638"/>
            <a:ext cx="3515934" cy="11462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847795" y="3787669"/>
            <a:ext cx="1596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VNI-Avo" pitchFamily="2" charset="0"/>
              </a:rPr>
              <a:t>co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54944" y="3841044"/>
            <a:ext cx="3515934" cy="11462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7097" y="1528353"/>
            <a:ext cx="2364377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67096" y="2671353"/>
            <a:ext cx="2364377" cy="1143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VNI-Avo" pitchFamily="2" charset="0"/>
              </a:rPr>
              <a:t>ba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7095" y="3814353"/>
            <a:ext cx="2364377" cy="11430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VNI-Avo" pitchFamily="2" charset="0"/>
              </a:rPr>
              <a:t>co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472" y="1528353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95848" y="1528353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64142" y="1528353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31472" y="2671353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95848" y="2671353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64142" y="2671353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27550" y="3814353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91926" y="3814353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60220" y="3814353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19111" y="1550294"/>
            <a:ext cx="985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</a:rPr>
              <a:t>ø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2293" y="1554479"/>
            <a:ext cx="1056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</a:rPr>
              <a:t>ù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93309" y="1545855"/>
            <a:ext cx="1056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</a:rPr>
              <a:t>û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68727" y="2706103"/>
            <a:ext cx="13564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atin typeface="VNI-Avo" pitchFamily="2" charset="0"/>
              </a:rPr>
              <a:t>baø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3719" y="2666914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67880" y="3849103"/>
            <a:ext cx="13147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atin typeface="VNI-Avo" pitchFamily="2" charset="0"/>
              </a:rPr>
              <a:t>coø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12115" y="2715235"/>
            <a:ext cx="13901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atin typeface="VNI-Avo" pitchFamily="2" charset="0"/>
              </a:rPr>
              <a:t>baù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64177" y="2706103"/>
            <a:ext cx="13564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atin typeface="VNI-Avo" pitchFamily="2" charset="0"/>
              </a:rPr>
              <a:t>baû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54459" y="3858235"/>
            <a:ext cx="13147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atin typeface="VNI-Avo" pitchFamily="2" charset="0"/>
              </a:rPr>
              <a:t>coù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49742" y="3862420"/>
            <a:ext cx="13147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atin typeface="VNI-Avo" pitchFamily="2" charset="0"/>
              </a:rPr>
              <a:t>coû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13973" y="2661477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371930" y="2671099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55964" y="3814607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26218" y="3799911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364228" y="3805221"/>
            <a:ext cx="23682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98617" y="1528354"/>
            <a:ext cx="8294914" cy="3148149"/>
          </a:xfrm>
          <a:prstGeom prst="roundRect">
            <a:avLst/>
          </a:prstGeom>
          <a:ln w="47625" cmpd="dbl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atin typeface="VNI-Avo" pitchFamily="2" charset="0"/>
              </a:rPr>
              <a:t>Baø</a:t>
            </a:r>
            <a:r>
              <a:rPr lang="en-US" sz="8800" b="1" dirty="0" smtClean="0">
                <a:latin typeface="VNI-Avo" pitchFamily="2" charset="0"/>
              </a:rPr>
              <a:t> </a:t>
            </a:r>
            <a:r>
              <a:rPr lang="en-US" sz="8800" b="1" dirty="0" err="1" smtClean="0">
                <a:latin typeface="VNI-Avo" pitchFamily="2" charset="0"/>
              </a:rPr>
              <a:t>boù</a:t>
            </a:r>
            <a:r>
              <a:rPr lang="en-US" sz="8800" b="1" dirty="0" smtClean="0">
                <a:latin typeface="VNI-Avo" pitchFamily="2" charset="0"/>
              </a:rPr>
              <a:t> </a:t>
            </a:r>
            <a:r>
              <a:rPr lang="en-US" sz="8800" b="1" dirty="0" err="1" smtClean="0">
                <a:latin typeface="VNI-Avo" pitchFamily="2" charset="0"/>
              </a:rPr>
              <a:t>coû</a:t>
            </a:r>
            <a:r>
              <a:rPr lang="en-US" sz="8800" b="1" dirty="0" smtClean="0">
                <a:latin typeface="VNI-Avo" pitchFamily="2" charset="0"/>
              </a:rPr>
              <a:t>.</a:t>
            </a:r>
            <a:endParaRPr lang="en-US" sz="88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067"/>
          </a:xfr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59623E2F-A7CC-458E-8022-351942BB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316" y="2625000"/>
            <a:ext cx="4359730" cy="1325563"/>
          </a:xfrm>
        </p:spPr>
        <p:txBody>
          <a:bodyPr>
            <a:noAutofit/>
          </a:bodyPr>
          <a:lstStyle/>
          <a:p>
            <a:r>
              <a:rPr lang="vi-VN" sz="4800" b="1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r>
              <a:rPr lang="vi-VN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VNI-Avo" pitchFamily="2" charset="0"/>
              </a:rPr>
              <a:t>giaûi</a:t>
            </a:r>
            <a:r>
              <a:rPr lang="vi-VN" sz="4800" b="1" dirty="0">
                <a:solidFill>
                  <a:srgbClr val="FF0000"/>
                </a:solidFill>
                <a:latin typeface="VNI-Avo" pitchFamily="2" charset="0"/>
              </a:rPr>
              <a:t> lao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4479" y="2534194"/>
            <a:ext cx="47418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atin typeface="HP001 4 hàng" panose="020B0603050302020204" pitchFamily="34" charset="0"/>
              </a:rPr>
              <a:t>bó</a:t>
            </a:r>
            <a:r>
              <a:rPr lang="en-US" sz="16600" b="1" dirty="0" smtClean="0">
                <a:latin typeface="HP001 4 hàng" panose="020B0603050302020204" pitchFamily="34" charset="0"/>
              </a:rPr>
              <a:t> </a:t>
            </a:r>
            <a:r>
              <a:rPr lang="en-US" sz="16600" b="1" dirty="0" err="1" smtClean="0">
                <a:latin typeface="HP001 4 hàng" panose="020B0603050302020204" pitchFamily="34" charset="0"/>
              </a:rPr>
              <a:t>cỏ</a:t>
            </a:r>
            <a:endParaRPr lang="en-US" sz="166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0182" y="2560319"/>
            <a:ext cx="19550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HP001 4 hàng" panose="020B0603050302020204" pitchFamily="34" charset="0"/>
              </a:rPr>
              <a:t>5</a:t>
            </a:r>
            <a:endParaRPr lang="en-US" sz="16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="" xmlns:a16="http://schemas.microsoft.com/office/drawing/2014/main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295421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102</Words>
  <Application>Microsoft Office PowerPoint</Application>
  <PresentationFormat>Widescreen</PresentationFormat>
  <Paragraphs>47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Nghæ giaûi lao</vt:lpstr>
      <vt:lpstr>PowerPoint Presentation</vt:lpstr>
      <vt:lpstr>PowerPoint Presentation</vt:lpstr>
      <vt:lpstr>PowerPoint Presentation</vt:lpstr>
      <vt:lpstr>PowerPoint Presentation</vt:lpstr>
      <vt:lpstr>Tìm nhöõng tieáng coù chöùa aâm a, b, c, o,    ø ,        ù ,      </vt:lpstr>
      <vt:lpstr>PowerPoint Presentation</vt:lpstr>
      <vt:lpstr>Củng cố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THUTHAO</cp:lastModifiedBy>
  <cp:revision>69</cp:revision>
  <dcterms:created xsi:type="dcterms:W3CDTF">2020-08-19T08:24:52Z</dcterms:created>
  <dcterms:modified xsi:type="dcterms:W3CDTF">2020-09-06T16:56:31Z</dcterms:modified>
</cp:coreProperties>
</file>